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98" r:id="rId16"/>
    <p:sldId id="294" r:id="rId17"/>
    <p:sldId id="299" r:id="rId18"/>
    <p:sldId id="296" r:id="rId19"/>
    <p:sldId id="297" r:id="rId20"/>
    <p:sldId id="300" r:id="rId21"/>
    <p:sldId id="293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77" r:id="rId30"/>
    <p:sldId id="295" r:id="rId31"/>
    <p:sldId id="308" r:id="rId32"/>
    <p:sldId id="309" r:id="rId33"/>
    <p:sldId id="310" r:id="rId34"/>
    <p:sldId id="311" r:id="rId35"/>
    <p:sldId id="274" r:id="rId36"/>
    <p:sldId id="312" r:id="rId37"/>
    <p:sldId id="313" r:id="rId38"/>
    <p:sldId id="314" r:id="rId39"/>
    <p:sldId id="315" r:id="rId40"/>
    <p:sldId id="316" r:id="rId41"/>
    <p:sldId id="317" r:id="rId42"/>
    <p:sldId id="272" r:id="rId43"/>
    <p:sldId id="273" r:id="rId44"/>
    <p:sldId id="282" r:id="rId45"/>
    <p:sldId id="276" r:id="rId46"/>
    <p:sldId id="275" r:id="rId47"/>
    <p:sldId id="285" r:id="rId48"/>
    <p:sldId id="278" r:id="rId49"/>
    <p:sldId id="291" r:id="rId50"/>
    <p:sldId id="290" r:id="rId51"/>
    <p:sldId id="292" r:id="rId52"/>
    <p:sldId id="279" r:id="rId53"/>
    <p:sldId id="281" r:id="rId54"/>
    <p:sldId id="283" r:id="rId55"/>
    <p:sldId id="284" r:id="rId56"/>
    <p:sldId id="286" r:id="rId57"/>
    <p:sldId id="287" r:id="rId58"/>
    <p:sldId id="288" r:id="rId59"/>
    <p:sldId id="289" r:id="rId60"/>
    <p:sldId id="280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75" d="100"/>
          <a:sy n="75" d="100"/>
        </p:scale>
        <p:origin x="114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2E982-E0D7-F8F4-1D5D-355CAE499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EBAB6-A019-895A-5479-4B51FDBA1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6DE46-9B21-49E8-797C-216893B3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185C5-602D-F497-D607-68A9355B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2C90E-159C-5526-B686-AC052FBD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9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C79E-C25A-DC6F-66A6-70BCDF2C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D6304A-4EE8-4574-F7A3-B5A5AFFBD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92181-505E-A8E6-DC14-1CA25B9F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80F3D-6FD7-9358-1BAC-5520436A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749FA-A3E9-8482-CE9B-CC938ED4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17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6C4996-3831-4430-F8E6-27A562E30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9A33CC-1027-825F-F224-FF6D73EF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2536A-4528-A3A4-45E5-90FF218D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38025-AF26-CBCD-3A0F-C26E7BB1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CFC83-E223-AD1F-B52B-8076F4C3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9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3E4FD-B3DB-A942-6083-92BBF8D0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CBAEC-AC3C-9705-69F8-54739012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45EA9-BA45-5D2D-80B4-A276EE97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AF30A-6F3A-2E1E-64F2-592D9A0C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C1589-01B1-93E0-029D-479881DF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60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80032-A290-69C6-767E-72FDBF1D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E4711-CBD0-A601-2EE6-6E016B8BE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99B4E-6EFB-DD8C-4CCE-B006F6D7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E998-2E5A-DB0E-F635-52CAD0B0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49D13-AE8D-566E-8371-EDD87318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14E8A-312F-BA01-5B3F-2E1C6766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3C876-D082-16D2-3D42-B6738BED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E02D67-1BC7-1332-534A-DA36FB357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F586C-9525-3353-1031-43900810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EE2CF-0666-08D9-200B-6928ADF0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4E76F-E260-4D9F-17F0-F8EA1D93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1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611B7-93D1-7E1E-A0FD-B09E6BDC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1D696-847F-837E-246C-153559D66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510DD0-CF00-DBC2-8642-86869ED92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0A354-C1AE-7984-19B7-6F360B9CE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65DCDD-D68D-150B-F898-BB200779C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3BA7F8-396A-6D16-10B2-8686B529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AE2414-2B43-227C-260F-E3CD3568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BD86BA-81D1-4AE3-F37B-E509FB72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3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4278C-DD8C-6B08-B894-7E6A6880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CCB9FC-1187-F2CF-7EFC-33580ED6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FE4652-6914-73F5-DDA6-2511E18E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B2BC1B-757B-F4A2-9AC0-0D656E6F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4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42A2F1-40BE-256F-F828-9C134979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68051A-F965-898E-4176-CC4EE2DA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F39CC9-1B06-6EF4-6DD6-CA452F2A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FE237-4F0F-58C6-AF44-D72BE031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D94C6-D76F-8D80-4ABD-7BAD4106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CDE17D-4028-1BB0-E806-8A2A82B3E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4C916-1067-4DAD-4087-2B36DF3F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20EC5-3D04-A137-E6CD-7E9C6AD8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B1F76-B783-8033-00DB-512A1D2C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8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FE746-54F8-27DB-CDB6-FDDC41FA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6F581A-133F-2603-20D2-826BC3160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5434B5-1865-00A4-9DB0-3E7A0B62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77914D-5B87-2906-E0FA-3056A24A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4181D-75F7-58E6-AF80-D3938563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255760-EE68-16EE-C574-B2DF0C37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5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8FC49E-BE80-510D-4A6F-62C06CCC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7464B-FF22-49FE-A1F9-170569DD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01AC5-D74F-407D-BFB5-466A670F6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FE132-942C-4A0E-B057-569AFBA770BA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50F9F-DB22-B4A2-6ACF-3E0E37FB7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9F95E-978D-395D-3F8C-36BDDF8FE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70F05-8AAE-47CD-AC5D-36335FD12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66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606E010D-E998-45D9-2910-DD877B2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5"/>
          <a:stretch/>
        </p:blipFill>
        <p:spPr>
          <a:xfrm>
            <a:off x="3703118" y="292100"/>
            <a:ext cx="4785764" cy="6156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F353E-056C-E78A-92B9-F2146FBBE39B}"/>
              </a:ext>
            </a:extLst>
          </p:cNvPr>
          <p:cNvSpPr txBox="1"/>
          <p:nvPr/>
        </p:nvSpPr>
        <p:spPr>
          <a:xfrm rot="21322060">
            <a:off x="5191316" y="474066"/>
            <a:ext cx="931101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spc="-150" dirty="0">
                <a:solidFill>
                  <a:srgbClr val="00B0F0"/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HEC</a:t>
            </a:r>
            <a:endParaRPr lang="ko-KR" altLang="en-US" sz="3400" spc="-15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그림 10" descr="텍스트, 포스터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5C92D229-5A58-2EB7-C4CD-289890B44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7" t="2318" r="13358" b="88398"/>
          <a:stretch/>
        </p:blipFill>
        <p:spPr>
          <a:xfrm>
            <a:off x="6140752" y="409807"/>
            <a:ext cx="2170127" cy="636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66BB49-02BC-81FE-B1FB-F230CF83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136805"/>
            <a:ext cx="1451186" cy="13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07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wnload Sadness (Inside Out) Movie Inside Out HD Wallpaper">
            <a:extLst>
              <a:ext uri="{FF2B5EF4-FFF2-40B4-BE49-F238E27FC236}">
                <a16:creationId xmlns:a16="http://schemas.microsoft.com/office/drawing/2014/main" id="{D57CF30C-B680-71F0-160F-4A1F5C977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4" r="7291"/>
          <a:stretch/>
        </p:blipFill>
        <p:spPr bwMode="auto">
          <a:xfrm>
            <a:off x="863600" y="0"/>
            <a:ext cx="1043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D46994-DD24-C3D8-7F2F-74541978482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는 가끔씩 감상에 젖으며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예전에 익숙했던 것들을 떠올립니다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54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side Out 2': Pixar Wins With Colorful Tale of Teenage Peer Pressure">
            <a:extLst>
              <a:ext uri="{FF2B5EF4-FFF2-40B4-BE49-F238E27FC236}">
                <a16:creationId xmlns:a16="http://schemas.microsoft.com/office/drawing/2014/main" id="{AF2D75A4-FDCC-1BBE-A158-E5B87A145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" r="4198"/>
          <a:stretch/>
        </p:blipFill>
        <p:spPr bwMode="auto">
          <a:xfrm>
            <a:off x="863600" y="190501"/>
            <a:ext cx="104267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2CEE19-8493-3FBE-AF5B-1E38A5A531AA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그들은 자신들이 태어난 설문조사 결과를 보고 한가지를 떠올립니다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59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xar's Inside Out: 5 Of The Funniest Moments (&amp; 5 Of The Saddest)">
            <a:extLst>
              <a:ext uri="{FF2B5EF4-FFF2-40B4-BE49-F238E27FC236}">
                <a16:creationId xmlns:a16="http://schemas.microsoft.com/office/drawing/2014/main" id="{0380561B-103B-05FB-3DD1-8389C24B6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27" r="9629"/>
          <a:stretch/>
        </p:blipFill>
        <p:spPr bwMode="auto">
          <a:xfrm>
            <a:off x="887896" y="212035"/>
            <a:ext cx="10402956" cy="64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027295-D11A-0FFF-F92A-BD0B5FE2EE5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 주제 선택이 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Even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하지 않았어요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다수의 공통된 관심 주제가 있다는 뜻이죠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66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88F4DA9-1C9D-5DC1-125F-78FC8B57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90" y="423062"/>
            <a:ext cx="9557301" cy="3880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0094BA-4CBF-0381-37EA-CD18148007CD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주제별로 선택적 참여가 가능했던 이번 설문조사에서는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통계와 같이 참여율이 집계되었습니다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40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75646D-19B6-1AD5-5B3A-58BFF5B09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2171" b="8487"/>
          <a:stretch/>
        </p:blipFill>
        <p:spPr bwMode="auto">
          <a:xfrm>
            <a:off x="6823082" y="937052"/>
            <a:ext cx="3679006" cy="3842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791F31-AA27-6805-7272-A37F875A5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5" r="26784"/>
          <a:stretch/>
        </p:blipFill>
        <p:spPr bwMode="auto">
          <a:xfrm>
            <a:off x="1118608" y="983609"/>
            <a:ext cx="4958032" cy="422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0FA001-EEF1-CDD0-2967-28914F5C8949}"/>
              </a:ext>
            </a:extLst>
          </p:cNvPr>
          <p:cNvSpPr txBox="1"/>
          <p:nvPr/>
        </p:nvSpPr>
        <p:spPr>
          <a:xfrm>
            <a:off x="914400" y="5245100"/>
            <a:ext cx="103378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응답자들은 주로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HEC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가 첫 회사이고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년 이상 한국을 경험했습니다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39655-E2AA-A7F6-EA84-A7F803D2C69C}"/>
              </a:ext>
            </a:extLst>
          </p:cNvPr>
          <p:cNvSpPr txBox="1"/>
          <p:nvPr/>
        </p:nvSpPr>
        <p:spPr>
          <a:xfrm>
            <a:off x="1037414" y="580129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How many years have you been in Korea?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2A352-40BB-CFB0-8594-8CE41DD6E8FC}"/>
              </a:ext>
            </a:extLst>
          </p:cNvPr>
          <p:cNvSpPr txBox="1"/>
          <p:nvPr/>
        </p:nvSpPr>
        <p:spPr>
          <a:xfrm>
            <a:off x="6219357" y="580129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Is HEC your first company?</a:t>
            </a:r>
          </a:p>
        </p:txBody>
      </p:sp>
    </p:spTree>
    <p:extLst>
      <p:ext uri="{BB962C8B-B14F-4D97-AF65-F5344CB8AC3E}">
        <p14:creationId xmlns:p14="http://schemas.microsoft.com/office/powerpoint/2010/main" val="405400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인사이드 아웃 2] 파이널 예고편 - YouTube">
            <a:extLst>
              <a:ext uri="{FF2B5EF4-FFF2-40B4-BE49-F238E27FC236}">
                <a16:creationId xmlns:a16="http://schemas.microsoft.com/office/drawing/2014/main" id="{FB175A18-1D04-BB14-B7EE-196FC077D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8" r="4130"/>
          <a:stretch/>
        </p:blipFill>
        <p:spPr bwMode="auto">
          <a:xfrm>
            <a:off x="863600" y="227563"/>
            <a:ext cx="10452100" cy="64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895C42-760E-DA29-7B83-173F5E20385E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정량적인 질문들에 대한 결과를 살펴보자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  <a:endParaRPr lang="ko-KR" alt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73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7" r="21567"/>
          <a:stretch/>
        </p:blipFill>
        <p:spPr bwMode="auto">
          <a:xfrm>
            <a:off x="548569" y="1616864"/>
            <a:ext cx="5482956" cy="3646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How many days of vacation would you need to consider a holiday back to your home country?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var(--doda-editor-font)"/>
              </a:rPr>
              <a:t>How often do you use HEC canteen?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5" r="28092"/>
          <a:stretch/>
        </p:blipFill>
        <p:spPr bwMode="auto">
          <a:xfrm>
            <a:off x="6620274" y="1616865"/>
            <a:ext cx="4039754" cy="3547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2805A-45E1-8D88-E95D-1B199BCF5527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 직원들의 특성상 휴가는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긴 이동 시간 및 준비를 위해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주이상을 선호합니다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회사식당을 거의 이용하지 않는 직원들 비율도 상당하군요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94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23364" y="1616863"/>
            <a:ext cx="5108160" cy="339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often do you feel language barriers when you're working?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do prices in Kor. compare to those in your home country?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607"/>
          <a:stretch/>
        </p:blipFill>
        <p:spPr bwMode="auto">
          <a:xfrm>
            <a:off x="6620273" y="1541974"/>
            <a:ext cx="4039756" cy="354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6E9F-003C-ADCF-45F4-E7875CA809D4}"/>
              </a:ext>
            </a:extLst>
          </p:cNvPr>
          <p:cNvSpPr txBox="1"/>
          <p:nvPr/>
        </p:nvSpPr>
        <p:spPr>
          <a:xfrm>
            <a:off x="914400" y="5245100"/>
            <a:ext cx="103378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회사에서 언어장벽을 적어도 한달에 한번이상 느끼는 비율이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퍼센트 이상이라고 답했습니다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물가체감은 말할 필요도 없이 높다고 느끼는 군요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17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23364" y="1616863"/>
            <a:ext cx="5108160" cy="339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long does it take to commute on average? (One way basis)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Max acceptable commute time? [one-way]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20273" y="1541974"/>
            <a:ext cx="4039756" cy="354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06E9F-003C-ADCF-45F4-E7875CA809D4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출퇴근에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걸리는 시간은 다양하게 분포했는데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실제 걸리는 시간과 받아들일 수 있는 통근시간의 갭이 있었습니다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누군가는 바라는 것보다는 출퇴근이 오래 걸릴 수 있겠죠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08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86BDB0-26B9-D7EA-183A-43121508EF9F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&lt;How Often, How Much, How Many &amp; How Long?&gt;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0FE864-9FBE-2F7B-082D-52D3C64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69EB5-2358-7DE4-72D4-AFCA9FBAF862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often has 'Culture of hurry' caused you conflict?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EAE4A-5120-F2FA-8AAD-04195F7931AA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Have you disconnected from work while on vacation?</a:t>
            </a:r>
            <a:endParaRPr lang="en-US" altLang="ko-KR" b="1" i="0" dirty="0">
              <a:solidFill>
                <a:srgbClr val="6C7889"/>
              </a:solidFill>
              <a:effectLst/>
              <a:latin typeface="var(--doda-editor-font)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71761-73F5-3C44-A00A-394FB184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D5D793-0CEE-59EE-BB0F-4548E5598483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빨리빨리 문화로 인한 갈등을 종종 경험하는 비율이 꽤 높았습니다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휴가 때 일과 완전히 단절되지 못함으로 인한 아쉬움도 보입니다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28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E2987-9590-9383-CEE0-2A0AFBC4DA0E}"/>
              </a:ext>
            </a:extLst>
          </p:cNvPr>
          <p:cNvSpPr txBox="1"/>
          <p:nvPr/>
        </p:nvSpPr>
        <p:spPr>
          <a:xfrm>
            <a:off x="914400" y="4368800"/>
            <a:ext cx="103378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NLB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에서 지난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8~9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월 동안 </a:t>
            </a:r>
            <a:r>
              <a:rPr lang="ko-KR" altLang="en-US" sz="2400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직원 대상으로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설문조사를 시행했습니다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 결과 외국인 직원들이 회사에 다니며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한국에 거주하며 느꼈던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여러가지 생각들을 들어볼 수 있었습니다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, 의류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3AA2701F-93DC-EAC9-7BF0-E464A45A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191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6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8674" name="Picture 2" descr="Disgust &amp; Anger&quot; Clip - Inside Out - YouTube">
            <a:extLst>
              <a:ext uri="{FF2B5EF4-FFF2-40B4-BE49-F238E27FC236}">
                <a16:creationId xmlns:a16="http://schemas.microsoft.com/office/drawing/2014/main" id="{CBF981E9-A8C4-3085-CA26-8DAF0F78A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5" r="3408" b="1579"/>
          <a:stretch/>
        </p:blipFill>
        <p:spPr bwMode="auto">
          <a:xfrm>
            <a:off x="899886" y="195434"/>
            <a:ext cx="10406743" cy="63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862EE-77CA-0981-2C59-A689C88CCF14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언어 장벽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제한된 도구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때문에</a:t>
            </a:r>
            <a:endParaRPr lang="en-US" altLang="ko-KR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특정 상황에 일체감이 없어지는 것은 좀 아쉬워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7602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인사이드 아웃 (r1696 판) - 나무위키">
            <a:extLst>
              <a:ext uri="{FF2B5EF4-FFF2-40B4-BE49-F238E27FC236}">
                <a16:creationId xmlns:a16="http://schemas.microsoft.com/office/drawing/2014/main" id="{D69EC887-0B02-0C62-05AF-72928FF32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0" r="7573"/>
          <a:stretch/>
        </p:blipFill>
        <p:spPr bwMode="auto">
          <a:xfrm>
            <a:off x="838986" y="0"/>
            <a:ext cx="10429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79A5AC-3042-790A-9A65-D928707A2D94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이제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점수로 답변한 항목들도 살펴보면 재밌겠다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!!”</a:t>
            </a:r>
          </a:p>
        </p:txBody>
      </p:sp>
    </p:spTree>
    <p:extLst>
      <p:ext uri="{BB962C8B-B14F-4D97-AF65-F5344CB8AC3E}">
        <p14:creationId xmlns:p14="http://schemas.microsoft.com/office/powerpoint/2010/main" val="210649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would you rate your overall preference for Korean food?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Do you think you need culture-sensitive meal option?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한국음식에 대한 선호가 꽤 높은 편이었고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문화다양성을 고려한 식사 옵션의 필요도는 예상보다 낮았습니다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75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Have you adapted to Korea's 'Culture of hurry'?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much stress do you feel from 'Culture of hurry'?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빨리빨리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문화에 대한 적응에 높은 점수로 답변한 인원이 많았고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그보다는 낮지만 유사한 정도로 스트레스는 있다고 보여지네요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151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did you feel first meeting your team after onboarding?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Do you often recall onboarding lessons in daily life?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r="23427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팀에 처음 왔을 때 어색함 보다는 편안한 분위기였고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프로그램에서 배운 것들을 종종 떠올릴 수 있었던 듯 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32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Rate your satisfaction with hobbies/recreation in Korea. 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Rate difficulty in enjoying leisure activities while at HEC.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취미인프라 측면은 꽤 만족스러워 하는 듯 한데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회사일과 병행하기는 다소 부담스러운 듯한 뉘앙스도 보입니다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456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Did you adapted to Korea's 'Hinting - Noticing Culture'?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much stress do you feel from 'Hinting-Noticing Culture'?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눈치문화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는 확실히 빨리빨리 문화에 비해서는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외국인들에게 난이도가 있나 봅니다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32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&lt;Rate Answers&gt;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697197-BCB9-0BCF-A451-ACBF7546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6E5C3-0B13-7A3E-D6E0-93ADDE97865C}"/>
              </a:ext>
            </a:extLst>
          </p:cNvPr>
          <p:cNvSpPr txBox="1"/>
          <p:nvPr/>
        </p:nvSpPr>
        <p:spPr>
          <a:xfrm>
            <a:off x="1037414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Accessibilty to hospital or clinic in Korea?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00591-FE28-342D-5782-00B77D3B62B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did you feel during your first visit to a medical facility in Korea?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B903A05-0783-2DD6-DE5E-A8604FC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5C4D3-2E8D-ACB7-5AAA-F1900FA4223E}"/>
              </a:ext>
            </a:extLst>
          </p:cNvPr>
          <p:cNvSpPr txBox="1"/>
          <p:nvPr/>
        </p:nvSpPr>
        <p:spPr>
          <a:xfrm>
            <a:off x="914400" y="5245100"/>
            <a:ext cx="103378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의료시설에 대한 접근과 편의는 좋게 느끼고 있군요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32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nside Out 3: Will It Happen? Everything We Know">
            <a:extLst>
              <a:ext uri="{FF2B5EF4-FFF2-40B4-BE49-F238E27FC236}">
                <a16:creationId xmlns:a16="http://schemas.microsoft.com/office/drawing/2014/main" id="{4B96C9F5-F3ED-2FA5-F420-20BAF281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6" r="11803"/>
          <a:stretch/>
        </p:blipFill>
        <p:spPr bwMode="auto">
          <a:xfrm>
            <a:off x="850900" y="46755"/>
            <a:ext cx="10426700" cy="676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6CDBB9-C3A6-F726-7A1D-FA37F3D616A6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음식보다는 문화적 차이에 대한 어색함이 있지만 잘 적응할 수 있는 것 같아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입사 초기의 </a:t>
            </a:r>
            <a:r>
              <a:rPr lang="ko-KR" altLang="en-US" sz="24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프로그램은 도움이 되니 계속 더 발전했으면 좋겠다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80341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NSIDE OUT - Meet Disgust (2015) Pixar Animated Movie HD">
            <a:extLst>
              <a:ext uri="{FF2B5EF4-FFF2-40B4-BE49-F238E27FC236}">
                <a16:creationId xmlns:a16="http://schemas.microsoft.com/office/drawing/2014/main" id="{0FDB6B31-DFC2-8FE1-D29B-082D64D84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r="4933"/>
          <a:stretch/>
        </p:blipFill>
        <p:spPr bwMode="auto">
          <a:xfrm>
            <a:off x="914400" y="203200"/>
            <a:ext cx="10350500" cy="6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3C2E2E-3575-9C2C-BBC1-42DCE022AC1C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여러 답변 중 선택하는 질문들도 있었어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67916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7206E-1A8A-BF20-0D05-87A02EBA9B0B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설문조사는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대 주제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60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문항으로 진행되었으며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 결과를 분석하던 도중 놀라운 일이 일어났습니다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91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Challenges planning vacation home from Korea?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Where do you usually eat lunch?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F3B240-56F6-62CD-1627-B13018C06F15}"/>
              </a:ext>
            </a:extLst>
          </p:cNvPr>
          <p:cNvSpPr txBox="1"/>
          <p:nvPr/>
        </p:nvSpPr>
        <p:spPr>
          <a:xfrm>
            <a:off x="914400" y="4889500"/>
            <a:ext cx="103378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휴가계획에서 가장 어려운 부분은 스케줄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시간배분 및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항공편 예약 등이 있었네요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점심은 정말 다양한 기호가 있었는데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직접 작성 답변으로</a:t>
            </a:r>
            <a:endParaRPr lang="en-US" altLang="ko-KR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도시락도 상당히 많이 등장했습니다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151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Your best experience at a company dinner?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Learn something new from onboarding?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회식 때 맛있는 음식과 친밀한 대화가 즐거웠으며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프로그램에서 회사의 시스템과 문화에 대한 습득이 이루어 지는 듯 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물론 예전에 입사하신 분들은 </a:t>
            </a:r>
            <a:r>
              <a:rPr lang="ko-KR" altLang="en-U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온보딩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프로그램이 없었다고 답변주시기도 했어요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962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What's your main commuting transportation?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do you use your commute time?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출퇴근은 역시 지하철을 가장 흔하게 이용하고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음악을 듣거나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를 즐기고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부족한 잠을 채우기도 합니다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231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Biggest challenge in enjoying hobbies/leisure in Korea?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What most changed your spending in Korea?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취미를 즐기는 데 정보부족이 큰 장애물이라는 의견들이 상당히 높았습니다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타국에 와서 소비패턴이 바뀐 것 중에는 사회적 관계유지 비용이 새롭다는 의견이 있네요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6534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A87A7D-594A-4B2E-5952-1A96D0C841A9}"/>
              </a:ext>
            </a:extLst>
          </p:cNvPr>
          <p:cNvSpPr txBox="1"/>
          <p:nvPr/>
        </p:nvSpPr>
        <p:spPr>
          <a:xfrm>
            <a:off x="923364" y="312003"/>
            <a:ext cx="1024665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&lt;multi-select&gt;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876497-7CB4-15B2-D354-2C4F2DE3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0457"/>
          <a:stretch/>
        </p:blipFill>
        <p:spPr bwMode="auto">
          <a:xfrm>
            <a:off x="913878" y="1709064"/>
            <a:ext cx="5205706" cy="34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8354-098E-96FF-F099-031065748EB8}"/>
              </a:ext>
            </a:extLst>
          </p:cNvPr>
          <p:cNvSpPr txBox="1"/>
          <p:nvPr/>
        </p:nvSpPr>
        <p:spPr>
          <a:xfrm>
            <a:off x="1037414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How do having four distinct seasons affect your life? (multi-select)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29657-90B5-9816-E23C-FDB9BA8D45F2}"/>
              </a:ext>
            </a:extLst>
          </p:cNvPr>
          <p:cNvSpPr txBox="1"/>
          <p:nvPr/>
        </p:nvSpPr>
        <p:spPr>
          <a:xfrm>
            <a:off x="6219357" y="1075471"/>
            <a:ext cx="4619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6C7889"/>
                </a:solidFill>
                <a:effectLst/>
                <a:latin typeface="Noto Sans KR"/>
              </a:rPr>
              <a:t>What do you usually do on a day when it rains a lot? (multi-select)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EF1C78-BE16-4B36-F4D5-AA872873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r="27623"/>
          <a:stretch/>
        </p:blipFill>
        <p:spPr bwMode="auto">
          <a:xfrm>
            <a:off x="6611958" y="1671356"/>
            <a:ext cx="4056386" cy="356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EEC54-1575-3E3C-C39E-D0FD27740BFE}"/>
              </a:ext>
            </a:extLst>
          </p:cNvPr>
          <p:cNvSpPr txBox="1"/>
          <p:nvPr/>
        </p:nvSpPr>
        <p:spPr>
          <a:xfrm>
            <a:off x="914400" y="5245100"/>
            <a:ext cx="1033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한국의 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계절 때문에 계절별 옷차림과 냉난방비에 신경이 쓰이고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비가 올 때는 파전에 막걸리를 즐긴다는 답변도 있었습니다</a:t>
            </a:r>
            <a:r>
              <a:rPr lang="en-US" altLang="ko-K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623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71BB-1A46-6562-A8AA-17DFB10B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r="4734"/>
          <a:stretch/>
        </p:blipFill>
        <p:spPr bwMode="auto">
          <a:xfrm>
            <a:off x="883632" y="188527"/>
            <a:ext cx="10393968" cy="643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B6594B-BACD-2E86-2151-8B8C0D3D4FA3}"/>
              </a:ext>
            </a:extLst>
          </p:cNvPr>
          <p:cNvSpPr txBox="1"/>
          <p:nvPr/>
        </p:nvSpPr>
        <p:spPr>
          <a:xfrm>
            <a:off x="914400" y="44704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타국 생활 적응을 위해 휴가부터 계절변화 까지 신경 쓸게 많지만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적응할 수 있는 부분들이 꽤 있는 것 같아</a:t>
            </a:r>
            <a:r>
              <a:rPr lang="en-US" altLang="ko-KR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27C95-448E-1298-6767-E7BC6C911D7F}"/>
              </a:ext>
            </a:extLst>
          </p:cNvPr>
          <p:cNvSpPr txBox="1"/>
          <p:nvPr/>
        </p:nvSpPr>
        <p:spPr>
          <a:xfrm>
            <a:off x="914400" y="5301397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낯선 것들인 만큼 궁금하기도 하고</a:t>
            </a:r>
            <a:r>
              <a:rPr lang="en-US" altLang="ko-KR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겪어보니 재미있던 부분도 있었지</a:t>
            </a:r>
            <a:r>
              <a:rPr lang="en-US" altLang="ko-KR" sz="2400" b="1" i="1" dirty="0">
                <a:ln>
                  <a:solidFill>
                    <a:schemeClr val="accent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6821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203886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154465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33187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8822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만화 영화, 유아 완구, 피규어이(가) 표시된 사진&#10;&#10;자동 생성된 설명">
            <a:extLst>
              <a:ext uri="{FF2B5EF4-FFF2-40B4-BE49-F238E27FC236}">
                <a16:creationId xmlns:a16="http://schemas.microsoft.com/office/drawing/2014/main" id="{5AF0533C-2903-69AD-F475-3AE625073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 b="-2"/>
          <a:stretch/>
        </p:blipFill>
        <p:spPr>
          <a:xfrm>
            <a:off x="901700" y="0"/>
            <a:ext cx="10388600" cy="68580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DD6661-CB94-A78B-1CBA-2F66F17C7EF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0" name="그림 2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F4CCBAD-5791-D401-27CF-D1A1FEEB7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31" name="그림 30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B02E6E3-3C1A-261F-AABC-8A953EFD0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32" name="그림 31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F9AA5AF2-56BE-8275-8D91-77408B64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C29356-FD2C-CDEA-B7CE-F4F502853D59}"/>
              </a:ext>
            </a:extLst>
          </p:cNvPr>
          <p:cNvSpPr txBox="1"/>
          <p:nvPr/>
        </p:nvSpPr>
        <p:spPr>
          <a:xfrm>
            <a:off x="5322391" y="2910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기대감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6CAA6-681C-5161-B2E9-6018E67CA330}"/>
              </a:ext>
            </a:extLst>
          </p:cNvPr>
          <p:cNvSpPr txBox="1"/>
          <p:nvPr/>
        </p:nvSpPr>
        <p:spPr>
          <a:xfrm>
            <a:off x="1969591" y="25643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아쉬움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5A711-CF0C-2FEA-9DC8-EE7FB9BE8FF7}"/>
              </a:ext>
            </a:extLst>
          </p:cNvPr>
          <p:cNvSpPr txBox="1"/>
          <p:nvPr/>
        </p:nvSpPr>
        <p:spPr>
          <a:xfrm>
            <a:off x="7582991" y="112926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호기심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0494B-FF69-60A1-2411-396893DF23FA}"/>
              </a:ext>
            </a:extLst>
          </p:cNvPr>
          <p:cNvSpPr txBox="1"/>
          <p:nvPr/>
        </p:nvSpPr>
        <p:spPr>
          <a:xfrm>
            <a:off x="3557508" y="112926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적응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4708D-77F9-C788-4C0C-5175A8E3B99D}"/>
              </a:ext>
            </a:extLst>
          </p:cNvPr>
          <p:cNvSpPr txBox="1"/>
          <p:nvPr/>
        </p:nvSpPr>
        <p:spPr>
          <a:xfrm>
            <a:off x="9412208" y="1619766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향수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A1390-EE58-C074-5457-79B8C2DDE4A8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응답한 개개인들의 감정과 기억이 종류 별로 뭉쳐서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개의 인격으로 재탄생 하게 된 것이죠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367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274330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03881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2290" name="Picture 2" descr="Inside Out 2: 3 Funniest Moments 😂">
            <a:extLst>
              <a:ext uri="{FF2B5EF4-FFF2-40B4-BE49-F238E27FC236}">
                <a16:creationId xmlns:a16="http://schemas.microsoft.com/office/drawing/2014/main" id="{3E9D9B0B-605C-3D45-F064-46B192FD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18" y="927100"/>
            <a:ext cx="8892764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92A51-23CF-7BD4-A0C4-9350A907AFB3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837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3314" name="Picture 2" descr="Inside Out review | Sight &amp; Sound | BFI">
            <a:extLst>
              <a:ext uri="{FF2B5EF4-FFF2-40B4-BE49-F238E27FC236}">
                <a16:creationId xmlns:a16="http://schemas.microsoft.com/office/drawing/2014/main" id="{48AB5C19-8563-0E0F-5F4F-26ACDB09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6" y="1600200"/>
            <a:ext cx="653142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842A2-CD69-2F2D-8528-1E8AB9FB43E5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98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2530" name="Picture 2" descr="Pubirty alarm 🚨#insideout2 #joyinsideout #disgustinsideout #angerinsideout  #fearinsideout #sadnessinsideout">
            <a:extLst>
              <a:ext uri="{FF2B5EF4-FFF2-40B4-BE49-F238E27FC236}">
                <a16:creationId xmlns:a16="http://schemas.microsoft.com/office/drawing/2014/main" id="{CB487D79-F59A-BCB3-029B-DC9CE43C7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44" y="1409701"/>
            <a:ext cx="871071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F71FE-EFB3-1101-D349-2A9E1EC44401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312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6386" name="Picture 2" descr="Inside Out – Nuovo Trailer Ufficiale Italiano | HD">
            <a:extLst>
              <a:ext uri="{FF2B5EF4-FFF2-40B4-BE49-F238E27FC236}">
                <a16:creationId xmlns:a16="http://schemas.microsoft.com/office/drawing/2014/main" id="{87B307AB-88F7-1804-B988-984CD64A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55" y="1082675"/>
            <a:ext cx="8342489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2EAF3-A0D0-04E9-059A-335DFBD9F105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599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5362" name="Picture 2" descr="Inside Out 2 - All Clips From The Movie (2024) HD Disney Pixar - YouTube">
            <a:extLst>
              <a:ext uri="{FF2B5EF4-FFF2-40B4-BE49-F238E27FC236}">
                <a16:creationId xmlns:a16="http://schemas.microsoft.com/office/drawing/2014/main" id="{8C637FE0-1DEA-435A-C5F7-B4717D46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168EA-C243-1A1C-D825-6264E33E16F2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40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5602" name="Picture 2" descr="Andrea Datzman - The Life of Riley (From &quot;Inside Out 2&quot;) - YouTube">
            <a:extLst>
              <a:ext uri="{FF2B5EF4-FFF2-40B4-BE49-F238E27FC236}">
                <a16:creationId xmlns:a16="http://schemas.microsoft.com/office/drawing/2014/main" id="{4C21E724-DFD9-4965-665B-AC8BA3B7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9CE8E-067C-0EA7-33DC-409E8CBE3386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592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8434" name="Picture 2" descr="Inside Out 3: Will It Happen? Everything We Know">
            <a:extLst>
              <a:ext uri="{FF2B5EF4-FFF2-40B4-BE49-F238E27FC236}">
                <a16:creationId xmlns:a16="http://schemas.microsoft.com/office/drawing/2014/main" id="{4B96C9F5-F3ED-2FA5-F420-20BAF281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11146"/>
          <a:stretch/>
        </p:blipFill>
        <p:spPr bwMode="auto">
          <a:xfrm>
            <a:off x="1104900" y="381000"/>
            <a:ext cx="97282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6D507-7EDF-7F07-400E-DF053F7F169F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597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F9CE8E-067C-0EA7-33DC-409E8CBE3386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650" name="Picture 2" descr="Inside Out 2 - All Clips From The Movie (2024) HD Disney Pixar - YouTube">
            <a:extLst>
              <a:ext uri="{FF2B5EF4-FFF2-40B4-BE49-F238E27FC236}">
                <a16:creationId xmlns:a16="http://schemas.microsoft.com/office/drawing/2014/main" id="{3E6AF8E7-9356-ECA6-0BAA-2862D5FA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0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8A77070-0092-EDF3-4155-056CC43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93287"/>
            <a:ext cx="10388600" cy="6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83E4211-ED61-40E5-C2A8-B3BB8154F7E0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D818330D-E879-9C4A-901E-D5E999414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4BF32DD8-74F3-7344-466A-D3B375D89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6" name="그림 5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447D12E-F4D0-3C01-6877-E8A6A1DE6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0162ED-18CF-C3F2-58A5-3A8E8E6AEE4F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향수 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명의 인격은</a:t>
            </a:r>
            <a:endParaRPr lang="en-US" altLang="ko-KR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각자 얘기하고자 하는 바가 다양했습니다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199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6626" name="Picture 2" descr="Inside Out - &quot;First Day Plan&quot; Clip">
            <a:extLst>
              <a:ext uri="{FF2B5EF4-FFF2-40B4-BE49-F238E27FC236}">
                <a16:creationId xmlns:a16="http://schemas.microsoft.com/office/drawing/2014/main" id="{92793097-F2E7-E483-864F-3952727AE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981074"/>
            <a:ext cx="8813800" cy="49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48FCEF-6709-9655-C86D-2311B00E2E62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142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F9CE8E-067C-0EA7-33DC-409E8CBE3386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통계씬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674" name="Picture 2" descr="Disgust &amp; Anger&quot; Clip - Inside Out - YouTube">
            <a:extLst>
              <a:ext uri="{FF2B5EF4-FFF2-40B4-BE49-F238E27FC236}">
                <a16:creationId xmlns:a16="http://schemas.microsoft.com/office/drawing/2014/main" id="{CBF981E9-A8C4-3085-CA26-8DAF0F78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875109"/>
            <a:ext cx="9080500" cy="510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37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0482" name="Picture 2" descr="Inside Out 2 - The Projection Room scene">
            <a:extLst>
              <a:ext uri="{FF2B5EF4-FFF2-40B4-BE49-F238E27FC236}">
                <a16:creationId xmlns:a16="http://schemas.microsoft.com/office/drawing/2014/main" id="{D4BE3BC9-7B24-44E8-789C-60CBDA8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29AF6-DDE5-08F3-1A29-B24AB532E3ED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105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1506" name="Picture 2" descr="Inside Out 3: Will It Happen? Everything We Know">
            <a:extLst>
              <a:ext uri="{FF2B5EF4-FFF2-40B4-BE49-F238E27FC236}">
                <a16:creationId xmlns:a16="http://schemas.microsoft.com/office/drawing/2014/main" id="{706BC073-E2EA-D86E-CBB5-BB09834E0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r="9063"/>
          <a:stretch/>
        </p:blipFill>
        <p:spPr bwMode="auto">
          <a:xfrm>
            <a:off x="1079500" y="381000"/>
            <a:ext cx="10007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D5DB5-814A-477F-C39F-90161A8BC0D9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15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3554" name="Picture 2" descr="Inside out 2: Fear have a parachute?">
            <a:extLst>
              <a:ext uri="{FF2B5EF4-FFF2-40B4-BE49-F238E27FC236}">
                <a16:creationId xmlns:a16="http://schemas.microsoft.com/office/drawing/2014/main" id="{E22A9EA1-FC8C-F646-3C6F-412CCE603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13889" r="8958" b="13888"/>
          <a:stretch/>
        </p:blipFill>
        <p:spPr bwMode="auto">
          <a:xfrm>
            <a:off x="1127294" y="952500"/>
            <a:ext cx="9829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3F4C1-7C65-5E01-29B6-6F0F4A45758A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806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24578" name="Picture 2" descr="Inside Out 2 | Finding Riley's Sense Of Self Scene Recap | Imagination Land  - YouTube">
            <a:extLst>
              <a:ext uri="{FF2B5EF4-FFF2-40B4-BE49-F238E27FC236}">
                <a16:creationId xmlns:a16="http://schemas.microsoft.com/office/drawing/2014/main" id="{C2B218A9-7BC4-5DAD-04DF-3C5B137C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590675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D1BE6-D0A1-D81E-F815-554ACD9D49F4}"/>
              </a:ext>
            </a:extLst>
          </p:cNvPr>
          <p:cNvSpPr txBox="1"/>
          <p:nvPr/>
        </p:nvSpPr>
        <p:spPr>
          <a:xfrm>
            <a:off x="1028700" y="312003"/>
            <a:ext cx="47117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요약 </a:t>
            </a:r>
            <a:r>
              <a:rPr lang="ko-KR" altLang="en-U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대사씬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470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4340" name="Picture 4" descr="Disney•Pixar's INSIDE OUT | Meet your Emotions - Disgust - YouTube">
            <a:extLst>
              <a:ext uri="{FF2B5EF4-FFF2-40B4-BE49-F238E27FC236}">
                <a16:creationId xmlns:a16="http://schemas.microsoft.com/office/drawing/2014/main" id="{91B077B6-43F2-8232-6DC5-CCBA1445E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" t="-1004" r="3501" b="-2367"/>
          <a:stretch/>
        </p:blipFill>
        <p:spPr bwMode="auto">
          <a:xfrm>
            <a:off x="850900" y="139700"/>
            <a:ext cx="104775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2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51102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83719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19462" name="Picture 6" descr="TOP 10 GREATEST MOMENTS FROM INSIDE OUT 2!">
            <a:extLst>
              <a:ext uri="{FF2B5EF4-FFF2-40B4-BE49-F238E27FC236}">
                <a16:creationId xmlns:a16="http://schemas.microsoft.com/office/drawing/2014/main" id="{1CDD0FC8-704F-C5C8-7DD9-9F127E29B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2963"/>
          <a:stretch/>
        </p:blipFill>
        <p:spPr bwMode="auto">
          <a:xfrm>
            <a:off x="1752600" y="1016000"/>
            <a:ext cx="86868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4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DB86895-B667-4085-C2BE-50CA29818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r="5044"/>
          <a:stretch/>
        </p:blipFill>
        <p:spPr bwMode="auto">
          <a:xfrm>
            <a:off x="863600" y="164869"/>
            <a:ext cx="10439400" cy="652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3F8EE6C-CDD2-0F53-C50C-77F09FE323C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8" name="그림 7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C0A71368-0D41-FB87-B332-F387ED4BC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9" name="그림 8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95E5620B-924C-F0DC-D992-A2C7CFABD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10" name="그림 9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117323AF-715A-808A-B942-35CCEC624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B0FE48-0EEF-37C8-8FC9-58E8A20B1019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기대감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새로운 환경에 대한 기대와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더 나아질 요소들에 대한 기대를 가진 응답들이 뭉쳐 탄생했습니다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683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9526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wnload Anger (Inside Out) Movie Inside Out HD Wallpaper">
            <a:extLst>
              <a:ext uri="{FF2B5EF4-FFF2-40B4-BE49-F238E27FC236}">
                <a16:creationId xmlns:a16="http://schemas.microsoft.com/office/drawing/2014/main" id="{1F793562-90BC-8BF4-E6C4-79062B16F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r="4027"/>
          <a:stretch/>
        </p:blipFill>
        <p:spPr bwMode="auto">
          <a:xfrm>
            <a:off x="863600" y="235743"/>
            <a:ext cx="10452100" cy="63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6D968D-484F-B410-768F-06FCEE5F36C2}"/>
              </a:ext>
            </a:extLst>
          </p:cNvPr>
          <p:cNvSpPr txBox="1"/>
          <p:nvPr/>
        </p:nvSpPr>
        <p:spPr>
          <a:xfrm>
            <a:off x="914400" y="5245100"/>
            <a:ext cx="10337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아쉬움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말그대로 아쉬운 것들을 주로 얘기하죠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85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8A5CC3-47AA-3AE4-73C4-01050A6B6318}"/>
              </a:ext>
            </a:extLst>
          </p:cNvPr>
          <p:cNvSpPr/>
          <p:nvPr/>
        </p:nvSpPr>
        <p:spPr>
          <a:xfrm>
            <a:off x="825500" y="215900"/>
            <a:ext cx="10451240" cy="6348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pic>
        <p:nvPicPr>
          <p:cNvPr id="5122" name="Picture 2" descr="Download Anger (Inside Out) Disgust (Inside Out) Joy (Inside Out) Fear (Inside Out) Movie Inside Out HD Wallpaper">
            <a:extLst>
              <a:ext uri="{FF2B5EF4-FFF2-40B4-BE49-F238E27FC236}">
                <a16:creationId xmlns:a16="http://schemas.microsoft.com/office/drawing/2014/main" id="{5C51BD42-7F62-D832-A9AA-FF4285E1C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/>
        </p:blipFill>
        <p:spPr bwMode="auto">
          <a:xfrm>
            <a:off x="915260" y="120903"/>
            <a:ext cx="5004780" cy="6443409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828ED2-D61D-FBA2-6810-57A14C52DEBA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호기심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낯선 것들에 대한 궁금증으로 이루어졌습니다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그런데 약간의 불안을 곁들인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506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2A15AF-05D2-1145-929F-D731AE19F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1214" t="6367" r="1069" b="6825"/>
          <a:stretch/>
        </p:blipFill>
        <p:spPr>
          <a:xfrm>
            <a:off x="856129" y="233163"/>
            <a:ext cx="10446871" cy="635813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EF5CD74-0A11-84AF-526C-C7114DA8D66E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49292" y="-28354"/>
            <a:chExt cx="12241291" cy="6927958"/>
          </a:xfrm>
          <a:noFill/>
        </p:grpSpPr>
        <p:pic>
          <p:nvPicPr>
            <p:cNvPr id="3" name="그림 2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EA32B8C9-459E-091F-CAB7-8E04C3360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5"/>
            <a:stretch/>
          </p:blipFill>
          <p:spPr>
            <a:xfrm>
              <a:off x="-49292" y="-28354"/>
              <a:ext cx="5025014" cy="6927958"/>
            </a:xfrm>
            <a:prstGeom prst="rect">
              <a:avLst/>
            </a:prstGeom>
            <a:grpFill/>
          </p:spPr>
        </p:pic>
        <p:pic>
          <p:nvPicPr>
            <p:cNvPr id="4" name="그림 3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6ECCA854-3B26-D374-95FE-BDD1DDD1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/>
            <a:stretch/>
          </p:blipFill>
          <p:spPr>
            <a:xfrm>
              <a:off x="7226102" y="-28354"/>
              <a:ext cx="4965897" cy="6927958"/>
            </a:xfrm>
            <a:prstGeom prst="rect">
              <a:avLst/>
            </a:prstGeom>
            <a:grpFill/>
          </p:spPr>
        </p:pic>
        <p:pic>
          <p:nvPicPr>
            <p:cNvPr id="5" name="그림 4" descr="스크린샷, 사각형, 직사각형, 블랙이(가) 표시된 사진&#10;&#10;자동 생성된 설명">
              <a:extLst>
                <a:ext uri="{FF2B5EF4-FFF2-40B4-BE49-F238E27FC236}">
                  <a16:creationId xmlns:a16="http://schemas.microsoft.com/office/drawing/2014/main" id="{B6F51002-B9F7-4464-C79D-AF74C34D5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3" r="16855"/>
            <a:stretch/>
          </p:blipFill>
          <p:spPr>
            <a:xfrm>
              <a:off x="3987799" y="-28354"/>
              <a:ext cx="4059061" cy="6927958"/>
            </a:xfrm>
            <a:prstGeom prst="rect">
              <a:avLst/>
            </a:prstGeom>
            <a:grpFill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06664C-97D1-4CAA-9102-BE8C25BE59D1}"/>
              </a:ext>
            </a:extLst>
          </p:cNvPr>
          <p:cNvSpPr txBox="1"/>
          <p:nvPr/>
        </p:nvSpPr>
        <p:spPr>
          <a:xfrm>
            <a:off x="914400" y="5245100"/>
            <a:ext cx="10337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적응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은 특유의 똑 부러지는 기준으로 새로운 문화를 평가하고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받아들일 것들은 쿨하게 받아들이죠</a:t>
            </a:r>
            <a:r>
              <a:rPr lang="en-US" altLang="ko-K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00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Privilege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1074</Words>
  <Application>Microsoft Office PowerPoint</Application>
  <PresentationFormat>와이드스크린</PresentationFormat>
  <Paragraphs>138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Noto Sans KR</vt:lpstr>
      <vt:lpstr>var(--doda-editor-font)</vt:lpstr>
      <vt:lpstr>나눔고딕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장만규(JANG MAN KYU) 매니저</dc:creator>
  <cp:lastModifiedBy>장만규(JANG MAN KYU) 책임매니저</cp:lastModifiedBy>
  <cp:revision>175</cp:revision>
  <dcterms:created xsi:type="dcterms:W3CDTF">2024-11-07T04:06:11Z</dcterms:created>
  <dcterms:modified xsi:type="dcterms:W3CDTF">2024-11-08T08:36:13Z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대외비(Restricted)</vt:lpwstr>
  </property>
</Properties>
</file>